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70" r:id="rId6"/>
    <p:sldId id="286" r:id="rId7"/>
    <p:sldId id="288" r:id="rId8"/>
    <p:sldId id="258" r:id="rId9"/>
    <p:sldId id="259" r:id="rId10"/>
    <p:sldId id="260" r:id="rId11"/>
    <p:sldId id="261" r:id="rId12"/>
    <p:sldId id="262" r:id="rId13"/>
    <p:sldId id="283" r:id="rId14"/>
    <p:sldId id="264" r:id="rId15"/>
    <p:sldId id="265" r:id="rId16"/>
    <p:sldId id="266" r:id="rId17"/>
    <p:sldId id="268" r:id="rId18"/>
    <p:sldId id="275" r:id="rId19"/>
    <p:sldId id="285" r:id="rId20"/>
    <p:sldId id="282" r:id="rId21"/>
    <p:sldId id="279" r:id="rId22"/>
    <p:sldId id="284" r:id="rId23"/>
    <p:sldId id="280" r:id="rId24"/>
    <p:sldId id="287" r:id="rId25"/>
    <p:sldId id="267" r:id="rId26"/>
    <p:sldId id="271" r:id="rId27"/>
    <p:sldId id="272" r:id="rId28"/>
    <p:sldId id="273" r:id="rId29"/>
    <p:sldId id="274" r:id="rId30"/>
    <p:sldId id="276" r:id="rId31"/>
    <p:sldId id="277" r:id="rId32"/>
    <p:sldId id="281" r:id="rId33"/>
    <p:sldId id="27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0" autoAdjust="0"/>
    <p:restoredTop sz="94619" autoAdjust="0"/>
  </p:normalViewPr>
  <p:slideViewPr>
    <p:cSldViewPr snapToGrid="0">
      <p:cViewPr>
        <p:scale>
          <a:sx n="125" d="100"/>
          <a:sy n="125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alpha.org/wiki/Groundbuster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83864&amp;picture=alpaca-chewing" TargetMode="External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layground.tensorflow.org/#activation=relu&amp;batchSize=19&amp;dataset=spiral&amp;regDataset=reg-plane&amp;learningRate=0.1&amp;regularizationRate=0&amp;noise=0&amp;networkShape=6,6,6&amp;seed=0.62188&amp;showTestData=false&amp;discretize=false&amp;percTrainData=90&amp;x=true&amp;y=true&amp;xTimesY=true&amp;xSquared=true&amp;ySquared=true&amp;cosX=false&amp;sinX=tru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openclipart.org/detail/12882/fwd__bubble_hand_drawn-by-rejon-17766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swar.info/2010/11/coloring-dogs-pictures.html" TargetMode="External"/><Relationship Id="rId4" Type="http://schemas.openxmlformats.org/officeDocument/2006/relationships/image" Target="../media/image10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Practical Guide to State-Of-the-Art </a:t>
            </a:r>
            <a:br>
              <a:rPr lang="en-US" dirty="0"/>
            </a:br>
            <a:r>
              <a:rPr lang="en-US" dirty="0"/>
              <a:t>Large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OpSTech Machine Learning Subguid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CFDD7-B4C6-3523-EE3D-EE0F4ED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2" y="1714500"/>
            <a:ext cx="8349916" cy="498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26499-CB83-AA38-1950-D033DAADC057}"/>
              </a:ext>
            </a:extLst>
          </p:cNvPr>
          <p:cNvSpPr txBox="1"/>
          <p:nvPr/>
        </p:nvSpPr>
        <p:spPr>
          <a:xfrm>
            <a:off x="7285423" y="2902986"/>
            <a:ext cx="302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ConvS2S Ensemble 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B19E-DE5A-2461-A852-A2970D138F0C}"/>
              </a:ext>
            </a:extLst>
          </p:cNvPr>
          <p:cNvSpPr txBox="1"/>
          <p:nvPr/>
        </p:nvSpPr>
        <p:spPr>
          <a:xfrm>
            <a:off x="7041530" y="3151516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Ensemble (2016)</a:t>
            </a:r>
            <a:r>
              <a:rPr lang="en-CA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F83A-6EFD-F07A-CA42-E5874F61971D}"/>
              </a:ext>
            </a:extLst>
          </p:cNvPr>
          <p:cNvSpPr txBox="1"/>
          <p:nvPr/>
        </p:nvSpPr>
        <p:spPr>
          <a:xfrm>
            <a:off x="7395699" y="3648576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(2017)</a:t>
            </a:r>
            <a:r>
              <a:rPr lang="en-C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80A5E-0C33-7424-EE6A-91F0C4F7BED1}"/>
              </a:ext>
            </a:extLst>
          </p:cNvPr>
          <p:cNvSpPr txBox="1"/>
          <p:nvPr/>
        </p:nvSpPr>
        <p:spPr>
          <a:xfrm>
            <a:off x="8459901" y="3909289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ConvS2S (2017)</a:t>
            </a:r>
            <a:r>
              <a:rPr lang="en-CA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8C19B-FD43-8877-628F-0E3EB50C6166}"/>
              </a:ext>
            </a:extLst>
          </p:cNvPr>
          <p:cNvSpPr txBox="1"/>
          <p:nvPr/>
        </p:nvSpPr>
        <p:spPr>
          <a:xfrm>
            <a:off x="8044620" y="4617373"/>
            <a:ext cx="356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(2016)</a:t>
            </a:r>
            <a:r>
              <a:rPr lang="en-CA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28BB-8028-8F67-75A2-637C497A387E}"/>
              </a:ext>
            </a:extLst>
          </p:cNvPr>
          <p:cNvSpPr txBox="1"/>
          <p:nvPr/>
        </p:nvSpPr>
        <p:spPr>
          <a:xfrm>
            <a:off x="6785907" y="5502370"/>
            <a:ext cx="3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Deep-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PosUnk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(2016)</a:t>
            </a:r>
            <a:r>
              <a:rPr lang="en-CA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601AB2-B77B-37A0-A7A9-65BE2D62C18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612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Performance and Cost of training Models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725BA-CE06-35E8-9F23-05AA69DF0DA6}"/>
              </a:ext>
            </a:extLst>
          </p:cNvPr>
          <p:cNvSpPr/>
          <p:nvPr/>
        </p:nvSpPr>
        <p:spPr>
          <a:xfrm>
            <a:off x="3732100" y="2346960"/>
            <a:ext cx="124630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802184-416B-D190-9EA0-5826437A1C6E}"/>
              </a:ext>
            </a:extLst>
          </p:cNvPr>
          <p:cNvSpPr txBox="1"/>
          <p:nvPr/>
        </p:nvSpPr>
        <p:spPr>
          <a:xfrm>
            <a:off x="314960" y="648866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BLEU</a:t>
            </a:r>
            <a:r>
              <a:rPr lang="en-CA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ingual 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valuation 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nderstudy</a:t>
            </a:r>
            <a:r>
              <a:rPr lang="en-CA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41455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0B7-5491-DE30-8FA0-114D032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 IS HERE! </a:t>
            </a:r>
            <a:br>
              <a:rPr lang="en-US" dirty="0"/>
            </a:br>
            <a:r>
              <a:rPr lang="en-US" dirty="0"/>
              <a:t> (Best performance with 10x Smaller training Cost) 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CFDD7-B4C6-3523-EE3D-EE0F4ED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2" y="1714500"/>
            <a:ext cx="8349916" cy="498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26499-CB83-AA38-1950-D033DAADC057}"/>
              </a:ext>
            </a:extLst>
          </p:cNvPr>
          <p:cNvSpPr txBox="1"/>
          <p:nvPr/>
        </p:nvSpPr>
        <p:spPr>
          <a:xfrm>
            <a:off x="7285423" y="2902986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ConvS2S Ensemble 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B19E-DE5A-2461-A852-A2970D138F0C}"/>
              </a:ext>
            </a:extLst>
          </p:cNvPr>
          <p:cNvSpPr txBox="1"/>
          <p:nvPr/>
        </p:nvSpPr>
        <p:spPr>
          <a:xfrm>
            <a:off x="7041530" y="3151516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Ensemble (2016)</a:t>
            </a:r>
            <a:r>
              <a:rPr lang="en-CA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F83A-6EFD-F07A-CA42-E5874F61971D}"/>
              </a:ext>
            </a:extLst>
          </p:cNvPr>
          <p:cNvSpPr txBox="1"/>
          <p:nvPr/>
        </p:nvSpPr>
        <p:spPr>
          <a:xfrm>
            <a:off x="7395699" y="3648576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MoE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(2017)</a:t>
            </a:r>
            <a:r>
              <a:rPr lang="en-C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80A5E-0C33-7424-EE6A-91F0C4F7BED1}"/>
              </a:ext>
            </a:extLst>
          </p:cNvPr>
          <p:cNvSpPr txBox="1"/>
          <p:nvPr/>
        </p:nvSpPr>
        <p:spPr>
          <a:xfrm>
            <a:off x="8459901" y="3909289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ConvS2S (2017)</a:t>
            </a:r>
            <a:r>
              <a:rPr lang="en-CA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8C19B-FD43-8877-628F-0E3EB50C6166}"/>
              </a:ext>
            </a:extLst>
          </p:cNvPr>
          <p:cNvSpPr txBox="1"/>
          <p:nvPr/>
        </p:nvSpPr>
        <p:spPr>
          <a:xfrm>
            <a:off x="8044620" y="4617373"/>
            <a:ext cx="719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(2016)</a:t>
            </a:r>
            <a:r>
              <a:rPr lang="en-CA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28BB-8028-8F67-75A2-637C497A387E}"/>
              </a:ext>
            </a:extLst>
          </p:cNvPr>
          <p:cNvSpPr txBox="1"/>
          <p:nvPr/>
        </p:nvSpPr>
        <p:spPr>
          <a:xfrm>
            <a:off x="6785907" y="5502370"/>
            <a:ext cx="727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Deep-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Att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PosUnk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(2016)</a:t>
            </a:r>
            <a:r>
              <a:rPr lang="en-CA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84AE8-3D1D-43DF-1566-332874862CB3}"/>
              </a:ext>
            </a:extLst>
          </p:cNvPr>
          <p:cNvSpPr txBox="1"/>
          <p:nvPr/>
        </p:nvSpPr>
        <p:spPr>
          <a:xfrm>
            <a:off x="4328362" y="237486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Transformer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ABC181B-9837-C661-1921-1E91AD8CB9E2}"/>
              </a:ext>
            </a:extLst>
          </p:cNvPr>
          <p:cNvSpPr/>
          <p:nvPr/>
        </p:nvSpPr>
        <p:spPr>
          <a:xfrm>
            <a:off x="3677920" y="2275244"/>
            <a:ext cx="508000" cy="468948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00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FBA31-8203-4858-A15E-FA85F417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0" y="1770529"/>
            <a:ext cx="8248239" cy="429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8AE5C-005C-E4A3-2A53-006A3DCE87C5}"/>
              </a:ext>
            </a:extLst>
          </p:cNvPr>
          <p:cNvSpPr txBox="1"/>
          <p:nvPr/>
        </p:nvSpPr>
        <p:spPr>
          <a:xfrm>
            <a:off x="3340100" y="908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31st Conference on Neural Information Processing Systems (NIPS 2017), Long Beach, CA, USA.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024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A7A502-CAD7-FF5C-CB26-305E751676AC}"/>
              </a:ext>
            </a:extLst>
          </p:cNvPr>
          <p:cNvSpPr txBox="1"/>
          <p:nvPr/>
        </p:nvSpPr>
        <p:spPr>
          <a:xfrm>
            <a:off x="834464" y="2186642"/>
            <a:ext cx="1037141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NimbusRomNo9L-Regu"/>
              </a:rPr>
              <a:t>The dominant sequence transduction models are based on complex recurrent or convolutional neural networks that include an encoder and a decoder. The best performing models also connect the encoder and decoder through an attention mechanism. 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NimbusRomNo9L-Regu"/>
              </a:rPr>
              <a:t>We propose a new simple network architecture, the Transformer, based solely on attention mechanisms, dispensing with recurrence and convolutions entirely.</a:t>
            </a:r>
            <a:r>
              <a:rPr lang="en-US" sz="2000" b="1" i="0" u="none" strike="noStrike" baseline="0" dirty="0">
                <a:solidFill>
                  <a:srgbClr val="C00000"/>
                </a:solidFill>
                <a:latin typeface="NimbusRomNo9L-Regu"/>
              </a:rPr>
              <a:t> </a:t>
            </a:r>
            <a:r>
              <a:rPr lang="en-US" sz="2000" b="0" i="0" u="none" strike="noStrike" baseline="0" dirty="0">
                <a:latin typeface="NimbusRomNo9L-Regu"/>
              </a:rPr>
              <a:t>Experiments on two machine translation tasks show these models to be superior in quality while being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NimbusRomNo9L-Regu"/>
              </a:rPr>
              <a:t>more parallelizable and requiring significantly less time to train.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000" b="0" i="0" u="none" strike="noStrike" baseline="0" dirty="0">
                <a:latin typeface="NimbusRomNo9L-Regu"/>
              </a:rPr>
              <a:t>Our model achieves 28.4 BLEU on the WMT 2014 English to German translation task, improving over the existing best results, including ensembles, by over 2 BLEU. On the WMT 2014 English-to-French translation task,</a:t>
            </a:r>
          </a:p>
          <a:p>
            <a:pPr algn="just"/>
            <a:r>
              <a:rPr lang="en-US" sz="2000" b="0" i="0" u="none" strike="noStrike" baseline="0" dirty="0">
                <a:latin typeface="NimbusRomNo9L-Regu"/>
              </a:rPr>
              <a:t>our model establishes a new single-model state-of-the-art BLEU score of 41.8 after 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NimbusRomNo9L-Regu"/>
              </a:rPr>
              <a:t>training for 3.5 days on eight GPUs, a small fraction of the training costs of the best models from the literature</a:t>
            </a:r>
            <a:r>
              <a:rPr lang="en-US" sz="2400" b="1" i="0" u="none" strike="noStrike" baseline="0" dirty="0">
                <a:latin typeface="NimbusRomNo9L-Regu"/>
              </a:rPr>
              <a:t>. </a:t>
            </a:r>
            <a:r>
              <a:rPr lang="en-US" sz="2000" b="0" i="0" u="none" strike="noStrike" baseline="0" dirty="0">
                <a:latin typeface="NimbusRomNo9L-Regu"/>
              </a:rPr>
              <a:t>We show that the 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NimbusRomNo9L-Regu"/>
              </a:rPr>
              <a:t>Transformer generalizes well to other tasks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000" b="0" i="0" u="none" strike="noStrike" baseline="0" dirty="0">
                <a:latin typeface="NimbusRomNo9L-Regu"/>
              </a:rPr>
              <a:t>by applying it successfully to English constituency parsing both with large and limited training data.</a:t>
            </a: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51A21-2A52-0101-8C72-56D904D0BB42}"/>
              </a:ext>
            </a:extLst>
          </p:cNvPr>
          <p:cNvSpPr txBox="1"/>
          <p:nvPr/>
        </p:nvSpPr>
        <p:spPr>
          <a:xfrm>
            <a:off x="4900705" y="15808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0" i="0" u="none" strike="noStrike" baseline="0" dirty="0">
                <a:latin typeface="NimbusRomNo9L-Medi"/>
              </a:rPr>
              <a:t>Abstract</a:t>
            </a:r>
            <a:endParaRPr lang="en-CA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541D55-38D4-0DA2-8D72-4E441FE6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774019"/>
            <a:ext cx="5180828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26E91-3804-9CC0-BF67-A06948B3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728114"/>
            <a:ext cx="4448615" cy="5731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EEE08-86A7-4BC9-927F-19E696BC1FA7}"/>
              </a:ext>
            </a:extLst>
          </p:cNvPr>
          <p:cNvSpPr txBox="1"/>
          <p:nvPr/>
        </p:nvSpPr>
        <p:spPr>
          <a:xfrm>
            <a:off x="4991600" y="1316979"/>
            <a:ext cx="6679031" cy="422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C00000"/>
                </a:solidFill>
                <a:latin typeface="NimbusRomNo9L-Regu"/>
              </a:rPr>
              <a:t>Self attention mechanisms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C00000"/>
                </a:solidFill>
                <a:latin typeface="NimbusRomNo9L-Regu"/>
              </a:rPr>
              <a:t>Parallelizable 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C00000"/>
                </a:solidFill>
                <a:latin typeface="NimbusRomNo9L-Regu"/>
              </a:rPr>
              <a:t>Requiring significantly less time to train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C00000"/>
                </a:solidFill>
                <a:latin typeface="NimbusRomNo9L-Regu"/>
              </a:rPr>
              <a:t>Generalizes well to other tasks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97604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730E-2120-AF40-A9D5-A3AC647F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330" y="4409599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 internals</a:t>
            </a:r>
            <a:br>
              <a:rPr lang="en-US" dirty="0"/>
            </a:br>
            <a:r>
              <a:rPr lang="en-US" dirty="0"/>
              <a:t>- self attention?</a:t>
            </a:r>
            <a:br>
              <a:rPr lang="en-US" dirty="0"/>
            </a:br>
            <a:r>
              <a:rPr lang="en-US" dirty="0"/>
              <a:t>- Encoder &amp; Decoder?</a:t>
            </a:r>
            <a:br>
              <a:rPr lang="en-US" dirty="0"/>
            </a:br>
            <a:r>
              <a:rPr lang="en-US" dirty="0"/>
              <a:t>- Heads?</a:t>
            </a:r>
            <a:br>
              <a:rPr lang="en-US" dirty="0"/>
            </a:br>
            <a:r>
              <a:rPr lang="en-US" dirty="0"/>
              <a:t>- Positional encoding?</a:t>
            </a:r>
            <a:br>
              <a:rPr lang="en-US" dirty="0"/>
            </a:br>
            <a:r>
              <a:rPr lang="en-US" dirty="0"/>
              <a:t>- Dropout?</a:t>
            </a:r>
            <a:br>
              <a:rPr lang="en-US" dirty="0"/>
            </a:br>
            <a:r>
              <a:rPr lang="en-US" dirty="0"/>
              <a:t>- Masked Attention?</a:t>
            </a:r>
            <a:br>
              <a:rPr lang="en-US" dirty="0"/>
            </a:br>
            <a:r>
              <a:rPr lang="en-US" dirty="0"/>
              <a:t>- SoftMax</a:t>
            </a:r>
            <a:br>
              <a:rPr lang="en-US" dirty="0"/>
            </a:br>
            <a:r>
              <a:rPr lang="en-US" dirty="0"/>
              <a:t>- Linear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03A402-7B51-F2C6-09D0-BAD9632D2893}"/>
              </a:ext>
            </a:extLst>
          </p:cNvPr>
          <p:cNvSpPr txBox="1">
            <a:spLocks/>
          </p:cNvSpPr>
          <p:nvPr/>
        </p:nvSpPr>
        <p:spPr>
          <a:xfrm>
            <a:off x="8901317" y="919199"/>
            <a:ext cx="1827804" cy="224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7200" dirty="0">
                <a:solidFill>
                  <a:srgbClr val="FF0000"/>
                </a:solidFill>
              </a:rPr>
              <a:t>WIP</a:t>
            </a:r>
            <a:endParaRPr lang="en-CA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9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8013E-19A5-4A55-1F66-984FF76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174433"/>
            <a:ext cx="3844184" cy="497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CB112-4374-5A79-5DF2-C1C7698405FB}"/>
              </a:ext>
            </a:extLst>
          </p:cNvPr>
          <p:cNvSpPr txBox="1"/>
          <p:nvPr/>
        </p:nvSpPr>
        <p:spPr>
          <a:xfrm>
            <a:off x="5849514" y="1174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https://youtu.be/kCc8FmEb1nY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BA52F-57D5-3D98-7D3F-88D8317B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48" y="4565313"/>
            <a:ext cx="4905375" cy="976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7B08AD-7FB6-D7EC-239E-48ED6F7D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14" y="1761015"/>
            <a:ext cx="4905375" cy="2686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AB5D8-1938-9736-366E-0DAFD5D2E338}"/>
              </a:ext>
            </a:extLst>
          </p:cNvPr>
          <p:cNvSpPr txBox="1"/>
          <p:nvPr/>
        </p:nvSpPr>
        <p:spPr>
          <a:xfrm>
            <a:off x="603250" y="587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 more about transformer: </a:t>
            </a:r>
          </a:p>
        </p:txBody>
      </p:sp>
    </p:spTree>
    <p:extLst>
      <p:ext uri="{BB962C8B-B14F-4D97-AF65-F5344CB8AC3E}">
        <p14:creationId xmlns:p14="http://schemas.microsoft.com/office/powerpoint/2010/main" val="129643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29BE-AE5E-8A9B-4E7A-13F01ECD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20" y="2844800"/>
            <a:ext cx="9052560" cy="1595120"/>
          </a:xfrm>
        </p:spPr>
        <p:txBody>
          <a:bodyPr>
            <a:normAutofit fontScale="90000"/>
          </a:bodyPr>
          <a:lstStyle/>
          <a:p>
            <a:r>
              <a:rPr lang="en-US" dirty="0"/>
              <a:t>So….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much does it cost to create a model like GPT?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CAAAA-B91E-8027-4907-666E6EE9BC4C}"/>
              </a:ext>
            </a:extLst>
          </p:cNvPr>
          <p:cNvSpPr txBox="1"/>
          <p:nvPr/>
        </p:nvSpPr>
        <p:spPr>
          <a:xfrm>
            <a:off x="1505712" y="3857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 </a:t>
            </a:r>
            <a:endParaRPr lang="en-CA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C0BB8-7118-3BE8-7BAD-275AF305A2F8}"/>
              </a:ext>
            </a:extLst>
          </p:cNvPr>
          <p:cNvSpPr txBox="1"/>
          <p:nvPr/>
        </p:nvSpPr>
        <p:spPr>
          <a:xfrm>
            <a:off x="1505712" y="37956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$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52815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5B9305-7147-E1B9-A0B9-11C639B3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9" y="1749551"/>
            <a:ext cx="10178639" cy="487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00AEA-9466-5B52-83B4-61FAE01F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597408"/>
            <a:ext cx="1753202" cy="989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53FE3A-6CF7-FB37-32BA-D48B16917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98" y="597407"/>
            <a:ext cx="1678846" cy="98964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F98E232-457A-14FC-7871-8D1005E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845" y="612601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14073-66E6-E74A-8571-ABA6FF9A4533}"/>
              </a:ext>
            </a:extLst>
          </p:cNvPr>
          <p:cNvSpPr txBox="1"/>
          <p:nvPr/>
        </p:nvSpPr>
        <p:spPr>
          <a:xfrm>
            <a:off x="4639058" y="10231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State of GPT – Andrej </a:t>
            </a:r>
            <a:r>
              <a:rPr lang="en-CA" dirty="0" err="1"/>
              <a:t>Karpathy</a:t>
            </a:r>
            <a:endParaRPr lang="en-CA" dirty="0"/>
          </a:p>
          <a:p>
            <a:r>
              <a:rPr lang="en-CA" dirty="0"/>
              <a:t>https://youtu.be/bZQun8Y4L2A?t=116</a:t>
            </a:r>
          </a:p>
        </p:txBody>
      </p:sp>
    </p:spTree>
    <p:extLst>
      <p:ext uri="{BB962C8B-B14F-4D97-AF65-F5344CB8AC3E}">
        <p14:creationId xmlns:p14="http://schemas.microsoft.com/office/powerpoint/2010/main" val="26370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9DBA7F-3EA4-54ED-0E8D-8CD80EF0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47" y="1103953"/>
            <a:ext cx="9133506" cy="51634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0AB065-7CFA-CFB3-8B5B-2835C290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05" y="590632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712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90" y="848407"/>
            <a:ext cx="11029616" cy="1188720"/>
          </a:xfrm>
        </p:spPr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F788C-7048-9A35-05D7-044894D1D0A3}"/>
              </a:ext>
            </a:extLst>
          </p:cNvPr>
          <p:cNvSpPr txBox="1"/>
          <p:nvPr/>
        </p:nvSpPr>
        <p:spPr>
          <a:xfrm>
            <a:off x="1148080" y="2851606"/>
            <a:ext cx="11247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What is Transformer?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OpenAI API demo (completion, chat and fine-tuning)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3200" dirty="0"/>
              <a:t>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LLAMA2 : Running LLM on local machine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590839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F15AC-4795-5CDB-B32A-C687E95E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097280"/>
            <a:ext cx="11054080" cy="51700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8EE975-C391-51C1-59C3-47360A92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05" y="590632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273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29BE-AE5E-8A9B-4E7A-13F01ECD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936" y="2911856"/>
            <a:ext cx="9733280" cy="1595120"/>
          </a:xfrm>
        </p:spPr>
        <p:txBody>
          <a:bodyPr>
            <a:normAutofit fontScale="90000"/>
          </a:bodyPr>
          <a:lstStyle/>
          <a:p>
            <a:r>
              <a:rPr lang="en-US" dirty="0"/>
              <a:t>Good news is…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good news is that pre-trained models are available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 can use them through an API, </a:t>
            </a:r>
            <a:br>
              <a:rPr lang="en-US" dirty="0"/>
            </a:br>
            <a:r>
              <a:rPr lang="en-US" dirty="0"/>
              <a:t>or we can even install them on your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303015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2DA8-F757-7595-CAFD-1175169221E3}"/>
              </a:ext>
            </a:extLst>
          </p:cNvPr>
          <p:cNvSpPr txBox="1"/>
          <p:nvPr/>
        </p:nvSpPr>
        <p:spPr>
          <a:xfrm>
            <a:off x="1780116" y="1926168"/>
            <a:ext cx="110024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Open AI GP</a:t>
            </a:r>
            <a:r>
              <a:rPr lang="en-CA" sz="2800" b="1" dirty="0">
                <a:solidFill>
                  <a:srgbClr val="C00000"/>
                </a:solidFill>
              </a:rPr>
              <a:t>T</a:t>
            </a:r>
            <a:r>
              <a:rPr lang="en-CA" sz="2800" b="1" dirty="0"/>
              <a:t> </a:t>
            </a:r>
          </a:p>
          <a:p>
            <a:r>
              <a:rPr lang="en-CA" sz="2400" dirty="0"/>
              <a:t>    Generative Pre-Trained </a:t>
            </a:r>
            <a:r>
              <a:rPr lang="en-CA" sz="2400" b="1" dirty="0">
                <a:solidFill>
                  <a:srgbClr val="C00000"/>
                </a:solidFill>
              </a:rPr>
              <a:t>Transformer</a:t>
            </a:r>
          </a:p>
          <a:p>
            <a:endParaRPr lang="en-CA" sz="2800" b="1" dirty="0"/>
          </a:p>
          <a:p>
            <a:r>
              <a:rPr lang="en-CA" sz="2800" b="1" dirty="0"/>
              <a:t>Facebook Llama </a:t>
            </a:r>
          </a:p>
          <a:p>
            <a:r>
              <a:rPr lang="en-CA" sz="2400" b="1" dirty="0"/>
              <a:t>    </a:t>
            </a:r>
            <a:r>
              <a:rPr lang="en-CA" sz="2400" dirty="0"/>
              <a:t>Based on the </a:t>
            </a:r>
            <a:r>
              <a:rPr lang="en-CA" sz="2400" b="1" dirty="0">
                <a:solidFill>
                  <a:srgbClr val="C00000"/>
                </a:solidFill>
              </a:rPr>
              <a:t>Transformer</a:t>
            </a:r>
            <a:r>
              <a:rPr lang="en-CA" sz="2400" dirty="0"/>
              <a:t> architecture with various improvements</a:t>
            </a:r>
          </a:p>
          <a:p>
            <a:endParaRPr lang="en-CA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8689-3545-B6D0-237C-0B1CE5ED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/>
          </a:bodyPr>
          <a:lstStyle/>
          <a:p>
            <a:r>
              <a:rPr lang="en-US" dirty="0"/>
              <a:t>Popular Large Language Models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123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113" y="2675335"/>
            <a:ext cx="11029616" cy="1188720"/>
          </a:xfrm>
        </p:spPr>
        <p:txBody>
          <a:bodyPr/>
          <a:lstStyle/>
          <a:p>
            <a:r>
              <a:rPr lang="en-US" dirty="0"/>
              <a:t>OpenAI API Demo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8998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A3E0-B615-CE5B-9436-8041DFA5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18" y="701424"/>
            <a:ext cx="11029615" cy="5370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Demo: OpenAI demo</a:t>
            </a:r>
          </a:p>
          <a:p>
            <a:pPr marL="0" indent="0">
              <a:buNone/>
            </a:pPr>
            <a:r>
              <a:rPr lang="en-CA" dirty="0"/>
              <a:t>Live demo of using OpenAI API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1F714-3EBD-8509-26CF-966B96F1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60" y="1609905"/>
            <a:ext cx="5377830" cy="40412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60165D-FC29-6319-E1F1-7F70990934D1}"/>
              </a:ext>
            </a:extLst>
          </p:cNvPr>
          <p:cNvSpPr txBox="1">
            <a:spLocks/>
          </p:cNvSpPr>
          <p:nvPr/>
        </p:nvSpPr>
        <p:spPr>
          <a:xfrm>
            <a:off x="9921033" y="723566"/>
            <a:ext cx="1827804" cy="224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7200" dirty="0">
                <a:solidFill>
                  <a:srgbClr val="FF0000"/>
                </a:solidFill>
              </a:rPr>
              <a:t>WIP</a:t>
            </a:r>
            <a:endParaRPr lang="en-CA" sz="2000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EB8EB95-E777-4D3B-19FE-C2A02762026F}"/>
              </a:ext>
            </a:extLst>
          </p:cNvPr>
          <p:cNvSpPr txBox="1">
            <a:spLocks/>
          </p:cNvSpPr>
          <p:nvPr/>
        </p:nvSpPr>
        <p:spPr>
          <a:xfrm>
            <a:off x="5414199" y="1097619"/>
            <a:ext cx="1406981" cy="53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Completion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25596-EEB7-C706-52A8-70ADF962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80" y="1912151"/>
            <a:ext cx="5377830" cy="4041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2CBF23-07B3-3D52-256A-E8C94D03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00" y="2405927"/>
            <a:ext cx="5377830" cy="40412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EF3B66-C36A-2863-06E8-3EC7746ECEA0}"/>
              </a:ext>
            </a:extLst>
          </p:cNvPr>
          <p:cNvSpPr txBox="1">
            <a:spLocks/>
          </p:cNvSpPr>
          <p:nvPr/>
        </p:nvSpPr>
        <p:spPr>
          <a:xfrm>
            <a:off x="7000134" y="1386435"/>
            <a:ext cx="1406981" cy="53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Chat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8FB67E-CBD2-68B5-262E-44A3C2C8B7B6}"/>
              </a:ext>
            </a:extLst>
          </p:cNvPr>
          <p:cNvSpPr txBox="1">
            <a:spLocks/>
          </p:cNvSpPr>
          <p:nvPr/>
        </p:nvSpPr>
        <p:spPr>
          <a:xfrm>
            <a:off x="8385303" y="1890501"/>
            <a:ext cx="1406981" cy="53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331099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113" y="2675335"/>
            <a:ext cx="11029616" cy="1188720"/>
          </a:xfrm>
        </p:spPr>
        <p:txBody>
          <a:bodyPr/>
          <a:lstStyle/>
          <a:p>
            <a:r>
              <a:rPr lang="en-US" dirty="0"/>
              <a:t>LLAMA2 Demo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2302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65A0A-EB67-0CC3-9A21-56561E13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8" y="1644136"/>
            <a:ext cx="7775306" cy="48162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A4BF0-CE29-A5FC-CBB0-ABE7FB9EEB07}"/>
              </a:ext>
            </a:extLst>
          </p:cNvPr>
          <p:cNvSpPr txBox="1">
            <a:spLocks/>
          </p:cNvSpPr>
          <p:nvPr/>
        </p:nvSpPr>
        <p:spPr>
          <a:xfrm>
            <a:off x="9590165" y="681455"/>
            <a:ext cx="1827804" cy="224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7200" dirty="0">
                <a:solidFill>
                  <a:srgbClr val="FF0000"/>
                </a:solidFill>
              </a:rPr>
              <a:t>WIP</a:t>
            </a:r>
            <a:endParaRPr lang="en-CA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328C-70A4-DE15-B99A-A3FD6605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Access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7BCF-3D4B-B011-5EBB-39154CCE9877}"/>
              </a:ext>
            </a:extLst>
          </p:cNvPr>
          <p:cNvSpPr txBox="1"/>
          <p:nvPr/>
        </p:nvSpPr>
        <p:spPr>
          <a:xfrm>
            <a:off x="540762" y="1396722"/>
            <a:ext cx="799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https://ai.meta.com/resources/models-and-libraries/llama-downloads/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3DCD8-F7DC-C249-E8D0-171B6B7C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98" y="2055705"/>
            <a:ext cx="571500" cy="523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BA302-CB5B-6837-CA46-C0300FAD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2" y="2694432"/>
            <a:ext cx="5079751" cy="2452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155763-5CCF-3A34-1D3D-33795ECA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998" y="2527975"/>
            <a:ext cx="46101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4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B139-95A2-0426-47B7-6F747C5C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268"/>
            <a:ext cx="11029616" cy="1188720"/>
          </a:xfrm>
        </p:spPr>
        <p:txBody>
          <a:bodyPr/>
          <a:lstStyle/>
          <a:p>
            <a:r>
              <a:rPr lang="en-US" dirty="0"/>
              <a:t>Git clone and download model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40A6C-BB7F-E5AE-A52A-F7FCB5F2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9" y="1688591"/>
            <a:ext cx="8974615" cy="426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46DB2-8A28-0028-9E02-E6CDEC35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0" y="5254752"/>
            <a:ext cx="8974614" cy="10728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3547C9-AAA1-52D5-2D18-6B6D57DD3499}"/>
              </a:ext>
            </a:extLst>
          </p:cNvPr>
          <p:cNvCxnSpPr/>
          <p:nvPr/>
        </p:nvCxnSpPr>
        <p:spPr>
          <a:xfrm>
            <a:off x="2511552" y="1895856"/>
            <a:ext cx="49987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12D076-1761-51EF-AFF9-CC8BDC82718A}"/>
              </a:ext>
            </a:extLst>
          </p:cNvPr>
          <p:cNvCxnSpPr>
            <a:cxnSpLocks/>
          </p:cNvCxnSpPr>
          <p:nvPr/>
        </p:nvCxnSpPr>
        <p:spPr>
          <a:xfrm>
            <a:off x="2511551" y="3127248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E6AEE-24DE-C5F4-5F60-178878BD2181}"/>
              </a:ext>
            </a:extLst>
          </p:cNvPr>
          <p:cNvCxnSpPr>
            <a:cxnSpLocks/>
          </p:cNvCxnSpPr>
          <p:nvPr/>
        </p:nvCxnSpPr>
        <p:spPr>
          <a:xfrm>
            <a:off x="3273551" y="3316224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99113C-DCE7-961B-261F-1C2EE2584F6C}"/>
              </a:ext>
            </a:extLst>
          </p:cNvPr>
          <p:cNvCxnSpPr>
            <a:cxnSpLocks/>
          </p:cNvCxnSpPr>
          <p:nvPr/>
        </p:nvCxnSpPr>
        <p:spPr>
          <a:xfrm>
            <a:off x="3151631" y="3486912"/>
            <a:ext cx="65227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0140A6-668E-647B-433D-72648D246133}"/>
              </a:ext>
            </a:extLst>
          </p:cNvPr>
          <p:cNvCxnSpPr>
            <a:cxnSpLocks/>
          </p:cNvCxnSpPr>
          <p:nvPr/>
        </p:nvCxnSpPr>
        <p:spPr>
          <a:xfrm>
            <a:off x="1030223" y="3639312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9D0C18-DA44-EB11-9AC5-8E2585F07ABF}"/>
              </a:ext>
            </a:extLst>
          </p:cNvPr>
          <p:cNvCxnSpPr>
            <a:cxnSpLocks/>
          </p:cNvCxnSpPr>
          <p:nvPr/>
        </p:nvCxnSpPr>
        <p:spPr>
          <a:xfrm>
            <a:off x="1030223" y="3834384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ACCC-E85D-72B5-4B96-F5E04E43D83D}"/>
              </a:ext>
            </a:extLst>
          </p:cNvPr>
          <p:cNvCxnSpPr>
            <a:cxnSpLocks/>
          </p:cNvCxnSpPr>
          <p:nvPr/>
        </p:nvCxnSpPr>
        <p:spPr>
          <a:xfrm>
            <a:off x="1030223" y="4011168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5C2131-354A-E244-244B-65F44065A5D1}"/>
              </a:ext>
            </a:extLst>
          </p:cNvPr>
          <p:cNvCxnSpPr>
            <a:cxnSpLocks/>
          </p:cNvCxnSpPr>
          <p:nvPr/>
        </p:nvCxnSpPr>
        <p:spPr>
          <a:xfrm>
            <a:off x="1030223" y="4175760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B293EB-A0FC-E62A-8378-B6CD69E78647}"/>
              </a:ext>
            </a:extLst>
          </p:cNvPr>
          <p:cNvCxnSpPr>
            <a:cxnSpLocks/>
          </p:cNvCxnSpPr>
          <p:nvPr/>
        </p:nvCxnSpPr>
        <p:spPr>
          <a:xfrm>
            <a:off x="1060703" y="4352544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9C801D-1125-A26A-3B2D-D19E03D60177}"/>
              </a:ext>
            </a:extLst>
          </p:cNvPr>
          <p:cNvCxnSpPr>
            <a:cxnSpLocks/>
          </p:cNvCxnSpPr>
          <p:nvPr/>
        </p:nvCxnSpPr>
        <p:spPr>
          <a:xfrm>
            <a:off x="1030223" y="4529328"/>
            <a:ext cx="7979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3B5150-A301-D166-0CD3-560F3AD5227D}"/>
              </a:ext>
            </a:extLst>
          </p:cNvPr>
          <p:cNvCxnSpPr>
            <a:cxnSpLocks/>
          </p:cNvCxnSpPr>
          <p:nvPr/>
        </p:nvCxnSpPr>
        <p:spPr>
          <a:xfrm>
            <a:off x="5754623" y="5084064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9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2F0E0-011A-6FDE-2BE6-A50521E1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" y="914400"/>
            <a:ext cx="10302240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50" y="2687367"/>
            <a:ext cx="11029616" cy="1188720"/>
          </a:xfrm>
        </p:spPr>
        <p:txBody>
          <a:bodyPr/>
          <a:lstStyle/>
          <a:p>
            <a:r>
              <a:rPr lang="en-US" dirty="0"/>
              <a:t>Transformer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60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3529-4DF2-8F93-069B-D82D98D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43DE-8B6D-0002-2493-4A10A04A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3AD4A-445B-CE78-DE36-FD75B708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7" y="882650"/>
            <a:ext cx="11106150" cy="5524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D07A04-C9AC-F7B4-F11D-4322BD344B27}"/>
              </a:ext>
            </a:extLst>
          </p:cNvPr>
          <p:cNvCxnSpPr>
            <a:cxnSpLocks/>
          </p:cNvCxnSpPr>
          <p:nvPr/>
        </p:nvCxnSpPr>
        <p:spPr>
          <a:xfrm>
            <a:off x="3375152" y="1093216"/>
            <a:ext cx="544372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56E0AA-1C26-4E9C-FD53-30A0BEA3EE25}"/>
              </a:ext>
            </a:extLst>
          </p:cNvPr>
          <p:cNvCxnSpPr>
            <a:cxnSpLocks/>
          </p:cNvCxnSpPr>
          <p:nvPr/>
        </p:nvCxnSpPr>
        <p:spPr>
          <a:xfrm>
            <a:off x="1139952" y="1326896"/>
            <a:ext cx="377748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04C276-80E6-424D-292E-3F3DBABE37F6}"/>
              </a:ext>
            </a:extLst>
          </p:cNvPr>
          <p:cNvCxnSpPr>
            <a:cxnSpLocks/>
          </p:cNvCxnSpPr>
          <p:nvPr/>
        </p:nvCxnSpPr>
        <p:spPr>
          <a:xfrm>
            <a:off x="1150112" y="1530096"/>
            <a:ext cx="592124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D5CCBE-41E4-1076-44F4-758AD5AC15DA}"/>
              </a:ext>
            </a:extLst>
          </p:cNvPr>
          <p:cNvCxnSpPr>
            <a:cxnSpLocks/>
          </p:cNvCxnSpPr>
          <p:nvPr/>
        </p:nvCxnSpPr>
        <p:spPr>
          <a:xfrm>
            <a:off x="1139952" y="1743456"/>
            <a:ext cx="388924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DEA0C7-9D70-F831-EF3E-D2B584ED9F94}"/>
              </a:ext>
            </a:extLst>
          </p:cNvPr>
          <p:cNvSpPr/>
          <p:nvPr/>
        </p:nvSpPr>
        <p:spPr>
          <a:xfrm>
            <a:off x="384049" y="2617216"/>
            <a:ext cx="11172616" cy="552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1CECB-72DD-2843-67F6-18C12940D81D}"/>
              </a:ext>
            </a:extLst>
          </p:cNvPr>
          <p:cNvSpPr/>
          <p:nvPr/>
        </p:nvSpPr>
        <p:spPr>
          <a:xfrm>
            <a:off x="384048" y="3233138"/>
            <a:ext cx="11172615" cy="31249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64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835A-B6EC-3A76-2955-E2D6E716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696" y="1898904"/>
            <a:ext cx="1588984" cy="2340864"/>
          </a:xfrm>
        </p:spPr>
        <p:txBody>
          <a:bodyPr>
            <a:normAutofit fontScale="90000"/>
          </a:bodyPr>
          <a:lstStyle/>
          <a:p>
            <a:r>
              <a:rPr lang="en-US" sz="19900" dirty="0"/>
              <a:t>?</a:t>
            </a:r>
            <a:endParaRPr lang="en-CA" sz="19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22C66-E1E3-2286-AD23-82B1DED4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9126" y="4239768"/>
            <a:ext cx="1577058" cy="2265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177AA-10F0-C559-FAF3-A175B1E2C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1900" y="4547616"/>
            <a:ext cx="2487168" cy="16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2DA8-F757-7595-CAFD-1175169221E3}"/>
              </a:ext>
            </a:extLst>
          </p:cNvPr>
          <p:cNvSpPr txBox="1"/>
          <p:nvPr/>
        </p:nvSpPr>
        <p:spPr>
          <a:xfrm>
            <a:off x="1189567" y="2035896"/>
            <a:ext cx="110024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Open AI GP</a:t>
            </a:r>
            <a:r>
              <a:rPr lang="en-CA" sz="2800" b="1" dirty="0">
                <a:solidFill>
                  <a:srgbClr val="C00000"/>
                </a:solidFill>
              </a:rPr>
              <a:t>T</a:t>
            </a:r>
            <a:r>
              <a:rPr lang="en-CA" sz="2800" b="1" dirty="0"/>
              <a:t> </a:t>
            </a:r>
          </a:p>
          <a:p>
            <a:r>
              <a:rPr lang="en-CA" sz="2400" dirty="0"/>
              <a:t>    Generative Pre-Trained </a:t>
            </a:r>
            <a:r>
              <a:rPr lang="en-CA" sz="2400" b="1" dirty="0">
                <a:solidFill>
                  <a:srgbClr val="C00000"/>
                </a:solidFill>
              </a:rPr>
              <a:t>Transformer</a:t>
            </a:r>
          </a:p>
          <a:p>
            <a:endParaRPr lang="en-CA" sz="2800" b="1" dirty="0"/>
          </a:p>
          <a:p>
            <a:r>
              <a:rPr lang="en-CA" sz="3200" b="1" dirty="0"/>
              <a:t>Google BER</a:t>
            </a:r>
            <a:r>
              <a:rPr lang="en-CA" sz="3200" b="1" dirty="0">
                <a:solidFill>
                  <a:srgbClr val="C00000"/>
                </a:solidFill>
              </a:rPr>
              <a:t>T</a:t>
            </a:r>
          </a:p>
          <a:p>
            <a:r>
              <a:rPr lang="en-CA" sz="2400" dirty="0"/>
              <a:t>    Bidirectional Encoder Representations from </a:t>
            </a:r>
            <a:r>
              <a:rPr lang="en-CA" sz="2400" b="1" dirty="0">
                <a:solidFill>
                  <a:srgbClr val="C00000"/>
                </a:solidFill>
              </a:rPr>
              <a:t>Transformers</a:t>
            </a:r>
          </a:p>
          <a:p>
            <a:endParaRPr lang="en-CA" sz="2800" dirty="0"/>
          </a:p>
          <a:p>
            <a:r>
              <a:rPr lang="en-CA" sz="3200" b="1" dirty="0"/>
              <a:t>Facebook Llama </a:t>
            </a:r>
          </a:p>
          <a:p>
            <a:r>
              <a:rPr lang="en-CA" sz="2800" b="1" dirty="0"/>
              <a:t>    </a:t>
            </a:r>
            <a:r>
              <a:rPr lang="en-CA" sz="2800" dirty="0"/>
              <a:t>Based on the </a:t>
            </a:r>
            <a:r>
              <a:rPr lang="en-CA" sz="2800" b="1" dirty="0">
                <a:solidFill>
                  <a:srgbClr val="C00000"/>
                </a:solidFill>
              </a:rPr>
              <a:t>Transformer</a:t>
            </a:r>
            <a:r>
              <a:rPr lang="en-CA" sz="2800" dirty="0"/>
              <a:t> architecture with various improvements</a:t>
            </a:r>
          </a:p>
          <a:p>
            <a:endParaRPr lang="en-CA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8689-3545-B6D0-237C-0B1CE5ED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/>
          </a:bodyPr>
          <a:lstStyle/>
          <a:p>
            <a:r>
              <a:rPr lang="en-US" dirty="0"/>
              <a:t>Popular Large Language Models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487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en-US" dirty="0"/>
              <a:t>What is a neural network?</a:t>
            </a:r>
          </a:p>
        </p:txBody>
      </p:sp>
      <p:pic>
        <p:nvPicPr>
          <p:cNvPr id="1026" name="Picture 2" descr="Onur Senturk neuron light. 3d GIF">
            <a:extLst>
              <a:ext uri="{FF2B5EF4-FFF2-40B4-BE49-F238E27FC236}">
                <a16:creationId xmlns:a16="http://schemas.microsoft.com/office/drawing/2014/main" id="{C5690BF3-A94C-C1B1-5741-48ED9995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7" y="1798345"/>
            <a:ext cx="4245139" cy="23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90A18-8782-E2C4-B43A-AA34A1DC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14" y="1798345"/>
            <a:ext cx="6935705" cy="416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D03E6-E572-003A-1A98-AA358F377A2B}"/>
              </a:ext>
            </a:extLst>
          </p:cNvPr>
          <p:cNvSpPr txBox="1"/>
          <p:nvPr/>
        </p:nvSpPr>
        <p:spPr>
          <a:xfrm>
            <a:off x="5492665" y="6041404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A biological neuron in comparison to an artificial neural network: (a) human neuron; (b) artificial neuron; (c) biological synapse; and (d) ANN synapses [39].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1E77-5CCC-8E5F-C33E-297B2C9E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897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 (Click here - </a:t>
            </a:r>
            <a:r>
              <a:rPr lang="en-US" dirty="0">
                <a:hlinkClick r:id="rId2"/>
              </a:rPr>
              <a:t>playground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F1233-A58F-4C6A-F6B5-FB831D78DA2A}"/>
              </a:ext>
            </a:extLst>
          </p:cNvPr>
          <p:cNvSpPr txBox="1"/>
          <p:nvPr/>
        </p:nvSpPr>
        <p:spPr>
          <a:xfrm>
            <a:off x="774533" y="6027003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/>
          </a:p>
          <a:p>
            <a:endParaRPr lang="en-CA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417ED-86C0-6C1E-903D-3BFDA4D3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89" y="1359569"/>
            <a:ext cx="10371222" cy="45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0E5D-06A3-2192-2875-8ACDC460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3191"/>
          </a:xfrm>
        </p:spPr>
        <p:txBody>
          <a:bodyPr/>
          <a:lstStyle/>
          <a:p>
            <a:r>
              <a:rPr lang="en-US" dirty="0"/>
              <a:t>Neural Network =  Function Approximator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5A04C-8BC5-3156-E95B-522AAEFFAFA2}"/>
              </a:ext>
            </a:extLst>
          </p:cNvPr>
          <p:cNvSpPr txBox="1"/>
          <p:nvPr/>
        </p:nvSpPr>
        <p:spPr>
          <a:xfrm>
            <a:off x="818146" y="1822784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(1,0) = Blue </a:t>
            </a:r>
            <a:endParaRPr lang="en-CA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944CA-CFDF-6EBD-4F5F-F1E5E1B3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493" y="1452241"/>
            <a:ext cx="2035817" cy="207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9CD71-67B8-BC11-1528-5272A55052E0}"/>
              </a:ext>
            </a:extLst>
          </p:cNvPr>
          <p:cNvSpPr txBox="1"/>
          <p:nvPr/>
        </p:nvSpPr>
        <p:spPr>
          <a:xfrm>
            <a:off x="818146" y="4746458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(3,3) = Orange</a:t>
            </a:r>
            <a:endParaRPr lang="en-CA" sz="6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3C960-0B52-CE8A-D670-7016AAE0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2" y="3428993"/>
            <a:ext cx="15" cy="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D60BB-EAB4-C5A6-507B-9CE9D75B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2" y="3428993"/>
            <a:ext cx="15" cy="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2644C-3F0E-A372-6E2F-09A70BEA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93" y="4288839"/>
            <a:ext cx="2043691" cy="20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6EF2B-9B63-D91C-998F-0F7C17C35478}"/>
              </a:ext>
            </a:extLst>
          </p:cNvPr>
          <p:cNvSpPr txBox="1"/>
          <p:nvPr/>
        </p:nvSpPr>
        <p:spPr>
          <a:xfrm>
            <a:off x="519196" y="887625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    ) = 2</a:t>
            </a:r>
            <a:endParaRPr lang="en-CA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0D1EB-ABB9-93A9-3177-93898739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33" y="988494"/>
            <a:ext cx="686348" cy="108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ED8EB-80FD-CD8B-F57D-54D939DB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71" y="982576"/>
            <a:ext cx="990600" cy="97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1F792-799F-9A5B-8BA7-871D84E2EC7E}"/>
              </a:ext>
            </a:extLst>
          </p:cNvPr>
          <p:cNvSpPr txBox="1"/>
          <p:nvPr/>
        </p:nvSpPr>
        <p:spPr>
          <a:xfrm>
            <a:off x="5088356" y="860258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    ) = 3</a:t>
            </a:r>
            <a:endParaRPr lang="en-CA" sz="6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46DF02-C112-4E05-1EBB-ED5364C05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75695" y="3032812"/>
            <a:ext cx="725655" cy="582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C2254-CE9F-D4A9-2AE6-15A7523389DC}"/>
              </a:ext>
            </a:extLst>
          </p:cNvPr>
          <p:cNvSpPr txBox="1"/>
          <p:nvPr/>
        </p:nvSpPr>
        <p:spPr>
          <a:xfrm>
            <a:off x="621464" y="2667677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    ) = dog</a:t>
            </a:r>
            <a:endParaRPr lang="en-CA" sz="6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460D5B-5E6F-A7B8-9B50-3ECE41277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90767" y="2947470"/>
            <a:ext cx="650240" cy="650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B9561-0245-8A00-F17E-DAD0AAF4A782}"/>
              </a:ext>
            </a:extLst>
          </p:cNvPr>
          <p:cNvSpPr txBox="1"/>
          <p:nvPr/>
        </p:nvSpPr>
        <p:spPr>
          <a:xfrm>
            <a:off x="5031038" y="2718515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    ) = cat</a:t>
            </a:r>
            <a:endParaRPr lang="en-CA" sz="6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F20308-0C12-546F-BCCD-686E04832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251" y="4176963"/>
            <a:ext cx="2524125" cy="2438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B41BF-0007-308E-FB1C-14AB51399570}"/>
              </a:ext>
            </a:extLst>
          </p:cNvPr>
          <p:cNvSpPr txBox="1"/>
          <p:nvPr/>
        </p:nvSpPr>
        <p:spPr>
          <a:xfrm>
            <a:off x="621464" y="4749140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 (               ) =                Person</a:t>
            </a:r>
            <a:endParaRPr lang="en-CA" sz="6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EFE8D3-E1ED-9B9C-0203-0F72E0E84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5033" y="4176963"/>
            <a:ext cx="24288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02F0-3821-C6DA-CC9E-513D4A9B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8102"/>
            <a:ext cx="11029616" cy="735618"/>
          </a:xfrm>
        </p:spPr>
        <p:txBody>
          <a:bodyPr/>
          <a:lstStyle/>
          <a:p>
            <a:r>
              <a:rPr lang="en-US" dirty="0"/>
              <a:t>Language Example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E1EC8-9CE6-264E-E15C-9012C0C13DAB}"/>
              </a:ext>
            </a:extLst>
          </p:cNvPr>
          <p:cNvSpPr txBox="1"/>
          <p:nvPr/>
        </p:nvSpPr>
        <p:spPr>
          <a:xfrm>
            <a:off x="1260642" y="1678583"/>
            <a:ext cx="107926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 (“I have a dog and a </a:t>
            </a:r>
            <a:r>
              <a:rPr lang="en-US" sz="4000" b="1" u="sng" dirty="0"/>
              <a:t>c</a:t>
            </a:r>
            <a:r>
              <a:rPr lang="en-US" sz="4000" b="1" dirty="0"/>
              <a:t>____” ) = cat</a:t>
            </a:r>
          </a:p>
          <a:p>
            <a:endParaRPr lang="en-CA" sz="4000" b="1" dirty="0"/>
          </a:p>
          <a:p>
            <a:r>
              <a:rPr lang="en-US" sz="4000" b="1" dirty="0"/>
              <a:t>f (“The CEO of Morgan ____” ) = Stanley</a:t>
            </a:r>
          </a:p>
          <a:p>
            <a:endParaRPr lang="en-US" sz="4000" b="1" dirty="0"/>
          </a:p>
          <a:p>
            <a:r>
              <a:rPr lang="en-US" sz="4000" b="1" dirty="0"/>
              <a:t>f (“public static void ____” ) = main</a:t>
            </a:r>
          </a:p>
          <a:p>
            <a:endParaRPr lang="en-US" sz="4000" b="1" dirty="0"/>
          </a:p>
          <a:p>
            <a:r>
              <a:rPr lang="en-US" sz="4000" b="1" dirty="0"/>
              <a:t>f (“How are you?”) = comment </a:t>
            </a:r>
            <a:r>
              <a:rPr lang="en-US" sz="4000" b="1" dirty="0" err="1"/>
              <a:t>ça</a:t>
            </a:r>
            <a:r>
              <a:rPr lang="en-US" sz="4000" b="1" dirty="0"/>
              <a:t> </a:t>
            </a:r>
            <a:r>
              <a:rPr lang="en-US" sz="4000" b="1" dirty="0" err="1"/>
              <a:t>va</a:t>
            </a:r>
            <a:r>
              <a:rPr lang="en-US" sz="4000" b="1" dirty="0"/>
              <a:t>?  (French)</a:t>
            </a:r>
          </a:p>
          <a:p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25524761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{B91A8993-C76C-4B73-8D14-115A8E74755D}tf33552983_win32</Template>
  <TotalTime>373</TotalTime>
  <Words>714</Words>
  <Application>Microsoft Office PowerPoint</Application>
  <PresentationFormat>Widescreen</PresentationFormat>
  <Paragraphs>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NimbusRomNo9L-Medi</vt:lpstr>
      <vt:lpstr>NimbusRomNo9L-Regu</vt:lpstr>
      <vt:lpstr>Arial</vt:lpstr>
      <vt:lpstr>Calibri</vt:lpstr>
      <vt:lpstr>Franklin Gothic Book</vt:lpstr>
      <vt:lpstr>Franklin Gothic Demi</vt:lpstr>
      <vt:lpstr>Roboto</vt:lpstr>
      <vt:lpstr>Wingdings</vt:lpstr>
      <vt:lpstr>Wingdings 2</vt:lpstr>
      <vt:lpstr>DividendVTI</vt:lpstr>
      <vt:lpstr>Practical Guide to State-Of-the-Art  Large Language Models</vt:lpstr>
      <vt:lpstr>Agenda</vt:lpstr>
      <vt:lpstr>Transformer</vt:lpstr>
      <vt:lpstr>Popular Large Language Models </vt:lpstr>
      <vt:lpstr>What is a neural network?</vt:lpstr>
      <vt:lpstr>Example  (Click here - playground)</vt:lpstr>
      <vt:lpstr>Neural Network =  Function Approximator </vt:lpstr>
      <vt:lpstr>PowerPoint Presentation</vt:lpstr>
      <vt:lpstr>Language Example</vt:lpstr>
      <vt:lpstr>PowerPoint Presentation</vt:lpstr>
      <vt:lpstr>TRANSFORMER IS HERE!   (Best performance with 10x Smaller training Cost) </vt:lpstr>
      <vt:lpstr>PowerPoint Presentation</vt:lpstr>
      <vt:lpstr>PowerPoint Presentation</vt:lpstr>
      <vt:lpstr>PowerPoint Presentation</vt:lpstr>
      <vt:lpstr>transformer internals - self attention? - Encoder &amp; Decoder? - Heads? - Positional encoding? - Dropout? - Masked Attention? - SoftMax - Linear</vt:lpstr>
      <vt:lpstr>PowerPoint Presentation</vt:lpstr>
      <vt:lpstr>So….  How much does it cost to create a model like GPT? </vt:lpstr>
      <vt:lpstr>Microsoft Build 2023</vt:lpstr>
      <vt:lpstr>Microsoft Build 2023</vt:lpstr>
      <vt:lpstr>Microsoft Build 2023</vt:lpstr>
      <vt:lpstr>Good news is…  The good news is that pre-trained models are available   We can use them through an API,  or we can even install them on your local machine</vt:lpstr>
      <vt:lpstr>Popular Large Language Models </vt:lpstr>
      <vt:lpstr>OpenAI API Demo </vt:lpstr>
      <vt:lpstr>PowerPoint Presentation</vt:lpstr>
      <vt:lpstr>LLAMA2 Demo </vt:lpstr>
      <vt:lpstr>PowerPoint Presentation</vt:lpstr>
      <vt:lpstr>Request Access</vt:lpstr>
      <vt:lpstr>Git clone and download model</vt:lpstr>
      <vt:lpstr>PowerPoint Presentation</vt:lpstr>
      <vt:lpstr>PowerPoint Presentation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Guide to State-Of-Art Large Language Models</dc:title>
  <dc:creator>Kenichi Sakamaki</dc:creator>
  <cp:lastModifiedBy>Kenichi Sakamaki</cp:lastModifiedBy>
  <cp:revision>3</cp:revision>
  <dcterms:created xsi:type="dcterms:W3CDTF">2023-09-11T02:10:02Z</dcterms:created>
  <dcterms:modified xsi:type="dcterms:W3CDTF">2023-09-12T23:52:48Z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